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53B80-155B-4C1C-BE45-68C79D1430CA}" type="datetimeFigureOut">
              <a:rPr lang="zh-TW" altLang="en-US" smtClean="0"/>
              <a:t>2015/5/19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03D99-4ABB-48E9-A770-42834C149ED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D911-A620-48EB-82D8-B72649A3A5B2}" type="datetimeFigureOut">
              <a:rPr lang="zh-TW" altLang="en-US" smtClean="0"/>
              <a:t>2015/5/19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E2F3-CB1F-498A-9B8C-AF55A20E2F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D911-A620-48EB-82D8-B72649A3A5B2}" type="datetimeFigureOut">
              <a:rPr lang="zh-TW" altLang="en-US" smtClean="0"/>
              <a:t>2015/5/19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E2F3-CB1F-498A-9B8C-AF55A20E2F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D911-A620-48EB-82D8-B72649A3A5B2}" type="datetimeFigureOut">
              <a:rPr lang="zh-TW" altLang="en-US" smtClean="0"/>
              <a:t>2015/5/19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E2F3-CB1F-498A-9B8C-AF55A20E2F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D911-A620-48EB-82D8-B72649A3A5B2}" type="datetimeFigureOut">
              <a:rPr lang="zh-TW" altLang="en-US" smtClean="0"/>
              <a:t>2015/5/19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E2F3-CB1F-498A-9B8C-AF55A20E2F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D911-A620-48EB-82D8-B72649A3A5B2}" type="datetimeFigureOut">
              <a:rPr lang="zh-TW" altLang="en-US" smtClean="0"/>
              <a:t>2015/5/19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E2F3-CB1F-498A-9B8C-AF55A20E2F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D911-A620-48EB-82D8-B72649A3A5B2}" type="datetimeFigureOut">
              <a:rPr lang="zh-TW" altLang="en-US" smtClean="0"/>
              <a:t>2015/5/19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E2F3-CB1F-498A-9B8C-AF55A20E2F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D911-A620-48EB-82D8-B72649A3A5B2}" type="datetimeFigureOut">
              <a:rPr lang="zh-TW" altLang="en-US" smtClean="0"/>
              <a:t>2015/5/19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E2F3-CB1F-498A-9B8C-AF55A20E2F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D911-A620-48EB-82D8-B72649A3A5B2}" type="datetimeFigureOut">
              <a:rPr lang="zh-TW" altLang="en-US" smtClean="0"/>
              <a:t>2015/5/19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E2F3-CB1F-498A-9B8C-AF55A20E2F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D911-A620-48EB-82D8-B72649A3A5B2}" type="datetimeFigureOut">
              <a:rPr lang="zh-TW" altLang="en-US" smtClean="0"/>
              <a:t>2015/5/19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E2F3-CB1F-498A-9B8C-AF55A20E2F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D911-A620-48EB-82D8-B72649A3A5B2}" type="datetimeFigureOut">
              <a:rPr lang="zh-TW" altLang="en-US" smtClean="0"/>
              <a:t>2015/5/19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E2F3-CB1F-498A-9B8C-AF55A20E2F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D911-A620-48EB-82D8-B72649A3A5B2}" type="datetimeFigureOut">
              <a:rPr lang="zh-TW" altLang="en-US" smtClean="0"/>
              <a:t>2015/5/19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E2F3-CB1F-498A-9B8C-AF55A20E2F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D911-A620-48EB-82D8-B72649A3A5B2}" type="datetimeFigureOut">
              <a:rPr lang="zh-TW" altLang="en-US" smtClean="0"/>
              <a:t>2015/5/19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E2F3-CB1F-498A-9B8C-AF55A20E2F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Z8vJ_5Hm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5t7X.jpe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-928726" y="-48736"/>
            <a:ext cx="10356866" cy="690673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8800" b="1" dirty="0" smtClean="0"/>
              <a:t>海洋教育</a:t>
            </a:r>
            <a:endParaRPr lang="zh-TW" altLang="en-US" sz="88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8786" y="3962416"/>
            <a:ext cx="6400800" cy="1752600"/>
          </a:xfrm>
        </p:spPr>
        <p:txBody>
          <a:bodyPr/>
          <a:lstStyle/>
          <a:p>
            <a:pPr algn="l"/>
            <a:r>
              <a:rPr lang="zh-TW" altLang="en-US" dirty="0" smtClean="0"/>
              <a:t>       </a:t>
            </a:r>
            <a:r>
              <a:rPr lang="zh-TW" altLang="en-US" dirty="0" smtClean="0">
                <a:solidFill>
                  <a:schemeClr val="tx1"/>
                </a:solidFill>
              </a:rPr>
              <a:t>第七組：蔡宛霓、許稚娸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</a:rPr>
              <a:t>                         高</a:t>
            </a:r>
            <a:r>
              <a:rPr lang="zh-TW" altLang="en-US" dirty="0">
                <a:solidFill>
                  <a:schemeClr val="tx1"/>
                </a:solidFill>
              </a:rPr>
              <a:t>巧畇、沈瑩榛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Hawaii_turtle_2.JPG"/>
          <p:cNvPicPr>
            <a:picLocks noChangeAspect="1"/>
          </p:cNvPicPr>
          <p:nvPr/>
        </p:nvPicPr>
        <p:blipFill>
          <a:blip r:embed="rId2">
            <a:lum brigh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海洋科學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dirty="0"/>
              <a:t>(1)</a:t>
            </a:r>
            <a:r>
              <a:rPr lang="zh-TW" altLang="en-US" dirty="0"/>
              <a:t>瞭解水的特性及其與生活的</a:t>
            </a:r>
            <a:r>
              <a:rPr lang="zh-TW" altLang="en-US" dirty="0" smtClean="0"/>
              <a:t>關係</a:t>
            </a:r>
            <a:br>
              <a:rPr lang="zh-TW" altLang="en-US" dirty="0" smtClean="0"/>
            </a:br>
            <a:r>
              <a:rPr lang="en-US" altLang="zh-TW" dirty="0" smtClean="0"/>
              <a:t>(2)</a:t>
            </a:r>
            <a:r>
              <a:rPr lang="zh-TW" altLang="en-US" dirty="0"/>
              <a:t>瞭解海流的作用、海嘯及潮汐現象對生活與環境的</a:t>
            </a:r>
            <a:r>
              <a:rPr lang="zh-TW" altLang="en-US" dirty="0" smtClean="0"/>
              <a:t>影響</a:t>
            </a:r>
            <a:br>
              <a:rPr lang="zh-TW" altLang="en-US" dirty="0" smtClean="0"/>
            </a:br>
            <a:r>
              <a:rPr lang="en-US" altLang="zh-TW" dirty="0" smtClean="0"/>
              <a:t>(3)</a:t>
            </a:r>
            <a:r>
              <a:rPr lang="zh-TW" altLang="en-US" dirty="0"/>
              <a:t>認識臺灣海岸地形景觀的特色與</a:t>
            </a:r>
            <a:r>
              <a:rPr lang="zh-TW" altLang="en-US" dirty="0" smtClean="0"/>
              <a:t>成因</a:t>
            </a:r>
            <a:br>
              <a:rPr lang="zh-TW" altLang="en-US" dirty="0" smtClean="0"/>
            </a:br>
            <a:r>
              <a:rPr lang="en-US" altLang="zh-TW" dirty="0" smtClean="0"/>
              <a:t>(4)</a:t>
            </a:r>
            <a:r>
              <a:rPr lang="zh-TW" altLang="en-US" dirty="0"/>
              <a:t>分析海洋氣候、氣象、海象及其對生活環境和生活方式的</a:t>
            </a:r>
            <a:r>
              <a:rPr lang="zh-TW" altLang="en-US" dirty="0" smtClean="0"/>
              <a:t>影響</a:t>
            </a:r>
            <a:br>
              <a:rPr lang="zh-TW" altLang="en-US" dirty="0" smtClean="0"/>
            </a:br>
            <a:r>
              <a:rPr lang="en-US" altLang="zh-TW" dirty="0" smtClean="0"/>
              <a:t>(5)</a:t>
            </a:r>
            <a:r>
              <a:rPr lang="zh-TW" altLang="en-US" dirty="0"/>
              <a:t>認識海洋相關應用科學，如海水淡化、船舶、發電、礦產</a:t>
            </a:r>
            <a:r>
              <a:rPr lang="zh-TW" altLang="en-US" dirty="0" smtClean="0"/>
              <a:t>等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bcdn-sphotos-c-a.akamaihd.net/hphotos-ak-xpa1/v/t1.0-9/11057724_812691488812056_7757521664210633883_n.jpg?oh=e89fc0eb9f534dd8877207568e94cccb&amp;oe=5606CA2A&amp;__gda__=1439223186_e8c963492ea12bbed650fe1095f007cc"/>
          <p:cNvPicPr>
            <a:picLocks noChangeAspect="1" noChangeArrowheads="1"/>
          </p:cNvPicPr>
          <p:nvPr/>
        </p:nvPicPr>
        <p:blipFill>
          <a:blip r:embed="rId2">
            <a:lum bright="50000"/>
          </a:blip>
          <a:srcRect/>
          <a:stretch>
            <a:fillRect/>
          </a:stretch>
        </p:blipFill>
        <p:spPr bwMode="auto">
          <a:xfrm>
            <a:off x="0" y="-1285908"/>
            <a:ext cx="9144000" cy="9303564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海洋資源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47200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(1)</a:t>
            </a:r>
            <a:r>
              <a:rPr lang="zh-TW" altLang="en-US" dirty="0"/>
              <a:t>透過品嚐不同水產，瞭解海洋飲食</a:t>
            </a:r>
            <a:r>
              <a:rPr lang="zh-TW" altLang="en-US" dirty="0" smtClean="0"/>
              <a:t>文化</a:t>
            </a:r>
            <a:br>
              <a:rPr lang="zh-TW" altLang="en-US" dirty="0" smtClean="0"/>
            </a:br>
            <a:r>
              <a:rPr lang="en-US" altLang="zh-TW" dirty="0" smtClean="0"/>
              <a:t>(2)</a:t>
            </a:r>
            <a:r>
              <a:rPr lang="zh-TW" altLang="en-US" dirty="0"/>
              <a:t>瞭解河流或海洋環境保護與生活的</a:t>
            </a:r>
            <a:r>
              <a:rPr lang="zh-TW" altLang="en-US" dirty="0" smtClean="0"/>
              <a:t>關係</a:t>
            </a:r>
            <a:br>
              <a:rPr lang="zh-TW" altLang="en-US" dirty="0" smtClean="0"/>
            </a:br>
            <a:r>
              <a:rPr lang="en-US" altLang="zh-TW" dirty="0" smtClean="0"/>
              <a:t>(3)</a:t>
            </a:r>
            <a:r>
              <a:rPr lang="zh-TW" altLang="en-US" dirty="0"/>
              <a:t>瞭解海洋非生物資源之種類與應用，探討非生物資源的開發與生態的</a:t>
            </a:r>
            <a:r>
              <a:rPr lang="zh-TW" altLang="en-US" dirty="0" smtClean="0"/>
              <a:t>平衡</a:t>
            </a:r>
            <a:br>
              <a:rPr lang="zh-TW" altLang="en-US" dirty="0" smtClean="0"/>
            </a:br>
            <a:r>
              <a:rPr lang="en-US" altLang="zh-TW" dirty="0" smtClean="0"/>
              <a:t>(4)</a:t>
            </a:r>
            <a:r>
              <a:rPr lang="zh-TW" altLang="en-US" dirty="0"/>
              <a:t>瞭解臺灣基本的河流與海洋資源，並積極參與海洋環保</a:t>
            </a:r>
            <a:r>
              <a:rPr lang="zh-TW" altLang="en-US" dirty="0" smtClean="0"/>
              <a:t>活動</a:t>
            </a:r>
            <a:br>
              <a:rPr lang="zh-TW" altLang="en-US" dirty="0" smtClean="0"/>
            </a:br>
            <a:r>
              <a:rPr lang="en-US" altLang="zh-TW" dirty="0" smtClean="0"/>
              <a:t>(5)</a:t>
            </a:r>
            <a:r>
              <a:rPr lang="zh-TW" altLang="en-US" dirty="0"/>
              <a:t>瞭解海洋環境保護與永續發展的重要性，珍惜生物與非生物</a:t>
            </a:r>
            <a:r>
              <a:rPr lang="zh-TW" altLang="en-US" dirty="0" smtClean="0"/>
              <a:t>資源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lide4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1357298"/>
            <a:ext cx="9144000" cy="550070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環保小尖兵，由我來做起！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3529026"/>
            <a:ext cx="8229600" cy="1471610"/>
          </a:xfrm>
        </p:spPr>
        <p:txBody>
          <a:bodyPr/>
          <a:lstStyle/>
          <a:p>
            <a:r>
              <a:rPr lang="zh-TW" altLang="en-US" dirty="0">
                <a:hlinkClick r:id="rId3"/>
              </a:rPr>
              <a:t>雲林新聞網</a:t>
            </a:r>
            <a:r>
              <a:rPr lang="en-US" altLang="zh-TW" dirty="0">
                <a:hlinkClick r:id="rId3"/>
              </a:rPr>
              <a:t>-</a:t>
            </a:r>
            <a:r>
              <a:rPr lang="zh-TW" altLang="en-US" dirty="0">
                <a:hlinkClick r:id="rId3"/>
              </a:rPr>
              <a:t>四湖國小海洋教育特色學校</a:t>
            </a:r>
            <a:endParaRPr lang="zh-TW" altLang="en-US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57f36604-1a07-40a0-baf3-d75757aef074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60000"/>
          </a:blip>
          <a:stretch>
            <a:fillRect/>
          </a:stretch>
        </p:blipFill>
        <p:spPr>
          <a:xfrm>
            <a:off x="-285784" y="0"/>
            <a:ext cx="96012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/>
              <a:t>你瞭解海洋嗎</a:t>
            </a:r>
            <a:r>
              <a:rPr lang="zh-TW" altLang="en-US" b="1" dirty="0" smtClean="0"/>
              <a:t>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100" dirty="0" smtClean="0"/>
              <a:t>臺灣</a:t>
            </a:r>
            <a:r>
              <a:rPr lang="zh-TW" altLang="en-US" sz="3100" dirty="0"/>
              <a:t>四面環海，是座典型的海島國家，內水</a:t>
            </a:r>
            <a:r>
              <a:rPr lang="en-US" altLang="zh-TW" sz="3100" dirty="0"/>
              <a:t>(</a:t>
            </a:r>
            <a:r>
              <a:rPr lang="zh-TW" altLang="en-US" sz="3100" dirty="0"/>
              <a:t>領海基線向陸地水域</a:t>
            </a:r>
            <a:r>
              <a:rPr lang="en-US" altLang="zh-TW" sz="3100" dirty="0"/>
              <a:t>)</a:t>
            </a:r>
            <a:r>
              <a:rPr lang="zh-TW" altLang="en-US" sz="3100" dirty="0"/>
              <a:t>及領海</a:t>
            </a:r>
            <a:r>
              <a:rPr lang="en-US" altLang="zh-TW" sz="3100" dirty="0"/>
              <a:t>(</a:t>
            </a:r>
            <a:r>
              <a:rPr lang="zh-TW" altLang="en-US" sz="3100" dirty="0"/>
              <a:t>領海基線向外</a:t>
            </a:r>
            <a:r>
              <a:rPr lang="en-US" altLang="zh-TW" sz="3100" dirty="0"/>
              <a:t>12</a:t>
            </a:r>
            <a:r>
              <a:rPr lang="zh-TW" altLang="en-US" sz="3100" dirty="0"/>
              <a:t>浬水域</a:t>
            </a:r>
            <a:r>
              <a:rPr lang="en-US" altLang="zh-TW" sz="3100" dirty="0"/>
              <a:t>)</a:t>
            </a:r>
            <a:r>
              <a:rPr lang="zh-TW" altLang="en-US" sz="3100" dirty="0"/>
              <a:t>水域面積廣達</a:t>
            </a:r>
            <a:r>
              <a:rPr lang="en-US" altLang="zh-TW" sz="3100" dirty="0"/>
              <a:t>58,797</a:t>
            </a:r>
            <a:r>
              <a:rPr lang="zh-TW" altLang="en-US" sz="3100" dirty="0"/>
              <a:t>平方公里，遠大於</a:t>
            </a:r>
            <a:r>
              <a:rPr lang="en-US" altLang="zh-TW" sz="3100" dirty="0"/>
              <a:t>36,192</a:t>
            </a:r>
            <a:r>
              <a:rPr lang="zh-TW" altLang="en-US" sz="3100" dirty="0"/>
              <a:t>平方公里陸域</a:t>
            </a:r>
            <a:r>
              <a:rPr lang="zh-TW" altLang="en-US" sz="3100" dirty="0" smtClean="0"/>
              <a:t>面積，</a:t>
            </a:r>
            <a:r>
              <a:rPr lang="zh-TW" altLang="en-US" sz="3100" dirty="0"/>
              <a:t>然而民眾卻對於環抱四周的海洋相當陌生。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377be6ca-ca6e-49fe-a779-65e79c9fb24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68000"/>
          </a:blip>
          <a:stretch>
            <a:fillRect/>
          </a:stretch>
        </p:blipFill>
        <p:spPr>
          <a:xfrm>
            <a:off x="-457200" y="0"/>
            <a:ext cx="96012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80" y="1774836"/>
            <a:ext cx="8229600" cy="472599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900" b="1" dirty="0"/>
              <a:t>你知道海洋的重要性嗎</a:t>
            </a:r>
            <a:r>
              <a:rPr lang="zh-TW" altLang="en-US" sz="4900" b="1" dirty="0" smtClean="0"/>
              <a:t>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2700" dirty="0"/>
              <a:t/>
            </a:r>
            <a:br>
              <a:rPr lang="zh-TW" altLang="en-US" sz="2700" dirty="0"/>
            </a:br>
            <a:r>
              <a:rPr lang="en-US" altLang="zh-TW" sz="3400" dirty="0" smtClean="0"/>
              <a:t>1.</a:t>
            </a:r>
            <a:r>
              <a:rPr lang="zh-TW" altLang="en-US" sz="3400" dirty="0" smtClean="0"/>
              <a:t>調節</a:t>
            </a:r>
            <a:r>
              <a:rPr lang="zh-TW" altLang="en-US" sz="3400" dirty="0"/>
              <a:t>氣候和天氣</a:t>
            </a:r>
            <a:br>
              <a:rPr lang="zh-TW" altLang="en-US" sz="3400" dirty="0"/>
            </a:br>
            <a:r>
              <a:rPr lang="en-US" altLang="zh-TW" sz="3400" dirty="0" smtClean="0"/>
              <a:t>2.</a:t>
            </a:r>
            <a:r>
              <a:rPr lang="zh-TW" altLang="en-US" sz="3400" dirty="0" smtClean="0"/>
              <a:t>提供</a:t>
            </a:r>
            <a:r>
              <a:rPr lang="en-US" altLang="zh-TW" sz="3400" dirty="0"/>
              <a:t>50%</a:t>
            </a:r>
            <a:r>
              <a:rPr lang="zh-TW" altLang="en-US" sz="3400" dirty="0"/>
              <a:t>我們呼吸所需的氧氣</a:t>
            </a:r>
            <a:br>
              <a:rPr lang="zh-TW" altLang="en-US" sz="3400" dirty="0"/>
            </a:br>
            <a:r>
              <a:rPr lang="en-US" altLang="zh-TW" sz="3400" dirty="0" smtClean="0"/>
              <a:t>3.</a:t>
            </a:r>
            <a:r>
              <a:rPr lang="zh-TW" altLang="en-US" sz="3400" dirty="0" smtClean="0"/>
              <a:t>吸收</a:t>
            </a:r>
            <a:r>
              <a:rPr lang="zh-TW" altLang="en-US" sz="3400" dirty="0"/>
              <a:t>多餘的</a:t>
            </a:r>
            <a:r>
              <a:rPr lang="zh-TW" altLang="en-US" sz="3400" dirty="0" smtClean="0"/>
              <a:t>碳</a:t>
            </a:r>
            <a:r>
              <a:rPr lang="en-US" altLang="zh-TW" sz="3400" dirty="0" smtClean="0"/>
              <a:t/>
            </a:r>
            <a:br>
              <a:rPr lang="en-US" altLang="zh-TW" sz="3400" dirty="0" smtClean="0"/>
            </a:br>
            <a:r>
              <a:rPr lang="en-US" altLang="zh-TW" sz="3400" dirty="0" smtClean="0"/>
              <a:t>4.</a:t>
            </a:r>
            <a:r>
              <a:rPr lang="zh-TW" altLang="en-US" sz="3400" dirty="0" smtClean="0"/>
              <a:t>海洋孕育許多生物，供給人類食物、能源、醫藥的原料</a:t>
            </a:r>
            <a:br>
              <a:rPr lang="zh-TW" altLang="en-US" sz="3400" dirty="0" smtClean="0"/>
            </a:br>
            <a:r>
              <a:rPr lang="en-US" altLang="zh-TW" sz="3400" dirty="0" smtClean="0"/>
              <a:t>5.</a:t>
            </a:r>
            <a:r>
              <a:rPr lang="zh-TW" altLang="en-US" sz="3400" dirty="0" smtClean="0"/>
              <a:t>海洋提供人類觀光休閒活動的場域</a:t>
            </a:r>
            <a:br>
              <a:rPr lang="zh-TW" altLang="en-US" sz="3400" dirty="0" smtClean="0"/>
            </a:br>
            <a:r>
              <a:rPr lang="en-US" altLang="zh-TW" sz="3400" dirty="0" smtClean="0"/>
              <a:t>6.</a:t>
            </a:r>
            <a:r>
              <a:rPr lang="zh-TW" altLang="en-US" sz="3400" dirty="0" smtClean="0"/>
              <a:t>海洋是維持人類生活、經濟與環境永續發展的系統中心</a:t>
            </a:r>
            <a:r>
              <a:rPr lang="zh-TW" altLang="en-US" sz="2700" dirty="0" smtClean="0"/>
              <a:t/>
            </a:r>
            <a:br>
              <a:rPr lang="zh-TW" altLang="en-US" sz="2700" dirty="0" smtClean="0"/>
            </a:br>
            <a:r>
              <a:rPr lang="zh-TW" altLang="en-US" sz="3400" dirty="0"/>
              <a:t/>
            </a:r>
            <a:br>
              <a:rPr lang="zh-TW" altLang="en-US" sz="3400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螢幕快照 2015-05-19 下午9.14.57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-370541" y="-214338"/>
            <a:ext cx="9818487" cy="7572428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3143248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9600" b="1" dirty="0" smtClean="0">
                <a:solidFill>
                  <a:srgbClr val="FF0000"/>
                </a:solidFill>
              </a:rPr>
              <a:t>誰</a:t>
            </a:r>
            <a:r>
              <a:rPr lang="zh-TW" altLang="en-US" sz="9600" b="1" dirty="0">
                <a:solidFill>
                  <a:srgbClr val="FF0000"/>
                </a:solidFill>
              </a:rPr>
              <a:t>破壞</a:t>
            </a:r>
            <a:r>
              <a:rPr lang="zh-TW" altLang="en-US" sz="9600" b="1" dirty="0" smtClean="0">
                <a:solidFill>
                  <a:srgbClr val="FF0000"/>
                </a:solidFill>
              </a:rPr>
              <a:t>了</a:t>
            </a:r>
            <a:r>
              <a:rPr lang="zh-TW" altLang="en-US" sz="9600" b="1" dirty="0">
                <a:solidFill>
                  <a:srgbClr val="FF0000"/>
                </a:solidFill>
              </a:rPr>
              <a:t>海洋？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5936737403860916004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60000"/>
          </a:blip>
          <a:stretch>
            <a:fillRect/>
          </a:stretch>
        </p:blipFill>
        <p:spPr>
          <a:xfrm>
            <a:off x="0" y="0"/>
            <a:ext cx="10359517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774704"/>
            <a:ext cx="8229600" cy="5797568"/>
          </a:xfrm>
        </p:spPr>
        <p:txBody>
          <a:bodyPr>
            <a:normAutofit fontScale="90000"/>
          </a:bodyPr>
          <a:lstStyle/>
          <a:p>
            <a:pPr marL="742950" indent="-742950" algn="l"/>
            <a:r>
              <a:rPr lang="zh-TW" altLang="en-US" dirty="0" smtClean="0"/>
              <a:t>      </a:t>
            </a:r>
            <a:r>
              <a:rPr lang="en-US" altLang="zh-TW" dirty="0" smtClean="0"/>
              <a:t>1.</a:t>
            </a:r>
            <a:r>
              <a:rPr lang="zh-TW" altLang="en-US" dirty="0" smtClean="0"/>
              <a:t>過度捕撈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2.</a:t>
            </a:r>
            <a:r>
              <a:rPr lang="zh-TW" altLang="en-US" dirty="0" smtClean="0"/>
              <a:t>垃圾成堆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3.</a:t>
            </a:r>
            <a:r>
              <a:rPr lang="zh-TW" altLang="en-US" dirty="0" smtClean="0"/>
              <a:t>海洋酸化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4.</a:t>
            </a:r>
            <a:r>
              <a:rPr lang="zh-TW" altLang="en-US" dirty="0" smtClean="0"/>
              <a:t>海洋汙染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5.</a:t>
            </a:r>
            <a:r>
              <a:rPr lang="zh-TW" altLang="en-US" dirty="0" smtClean="0"/>
              <a:t>棲地破壞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6.</a:t>
            </a:r>
            <a:r>
              <a:rPr lang="zh-TW" altLang="en-US" dirty="0"/>
              <a:t>優養化、污染、有毒廢棄物、</a:t>
            </a:r>
            <a:r>
              <a:rPr lang="zh-TW" altLang="en-US" dirty="0" smtClean="0"/>
              <a:t>油污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7.</a:t>
            </a:r>
            <a:r>
              <a:rPr lang="zh-TW" altLang="en-US" dirty="0"/>
              <a:t>外來種引入</a:t>
            </a:r>
            <a:br>
              <a:rPr lang="zh-TW" altLang="en-US" dirty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4689969854_d2409b3bde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5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保護海洋從教育開始</a:t>
            </a:r>
            <a:endParaRPr lang="zh-TW" altLang="en-US" b="1" dirty="0"/>
          </a:p>
        </p:txBody>
      </p:sp>
      <p:pic>
        <p:nvPicPr>
          <p:cNvPr id="2050" name="Picture 2" descr="C:\Users\user\Downloads\螢幕快照 2015-05-19 下午8.47.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00306"/>
            <a:ext cx="4081022" cy="34290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文字方塊 6"/>
          <p:cNvSpPr txBox="1"/>
          <p:nvPr/>
        </p:nvSpPr>
        <p:spPr>
          <a:xfrm>
            <a:off x="6118707" y="2428868"/>
            <a:ext cx="23823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 smtClean="0"/>
              <a:t>海洋休閒</a:t>
            </a:r>
            <a:endParaRPr lang="en-US" altLang="zh-TW" sz="3600" dirty="0" smtClean="0"/>
          </a:p>
          <a:p>
            <a:r>
              <a:rPr lang="en-US" altLang="zh-TW" sz="3600" dirty="0" smtClean="0"/>
              <a:t>2.</a:t>
            </a:r>
            <a:r>
              <a:rPr lang="zh-TW" altLang="en-US" sz="3600" dirty="0" smtClean="0"/>
              <a:t>海洋社會</a:t>
            </a:r>
            <a:endParaRPr lang="en-US" altLang="zh-TW" sz="3600" dirty="0" smtClean="0"/>
          </a:p>
          <a:p>
            <a:r>
              <a:rPr lang="en-US" altLang="zh-TW" sz="3600" dirty="0" smtClean="0"/>
              <a:t>3.</a:t>
            </a:r>
            <a:r>
              <a:rPr lang="zh-TW" altLang="en-US" sz="3600" dirty="0" smtClean="0"/>
              <a:t>海洋文化</a:t>
            </a:r>
            <a:endParaRPr lang="en-US" altLang="zh-TW" sz="3600" dirty="0" smtClean="0"/>
          </a:p>
          <a:p>
            <a:r>
              <a:rPr lang="en-US" altLang="zh-TW" sz="3600" dirty="0" smtClean="0"/>
              <a:t>4.</a:t>
            </a:r>
            <a:r>
              <a:rPr lang="zh-TW" altLang="en-US" sz="3600" dirty="0" smtClean="0"/>
              <a:t>海洋科學</a:t>
            </a:r>
            <a:endParaRPr lang="en-US" altLang="zh-TW" sz="3600" dirty="0" smtClean="0"/>
          </a:p>
          <a:p>
            <a:r>
              <a:rPr lang="en-US" altLang="zh-TW" sz="3600" dirty="0" smtClean="0"/>
              <a:t>5.</a:t>
            </a:r>
            <a:r>
              <a:rPr lang="zh-TW" altLang="en-US" sz="3600" dirty="0" smtClean="0"/>
              <a:t>海洋資源</a:t>
            </a:r>
            <a:endParaRPr lang="en-US" altLang="zh-TW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1264870_812690518812153_1085781705584448587_n.jpg"/>
          <p:cNvPicPr>
            <a:picLocks noChangeAspect="1"/>
          </p:cNvPicPr>
          <p:nvPr/>
        </p:nvPicPr>
        <p:blipFill>
          <a:blip r:embed="rId2">
            <a:lum bright="50000"/>
          </a:blip>
          <a:stretch>
            <a:fillRect/>
          </a:stretch>
        </p:blipFill>
        <p:spPr>
          <a:xfrm>
            <a:off x="-857288" y="193556"/>
            <a:ext cx="10507747" cy="80217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海洋休閒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403499"/>
            <a:ext cx="8229600" cy="3168641"/>
          </a:xfrm>
        </p:spPr>
        <p:txBody>
          <a:bodyPr/>
          <a:lstStyle/>
          <a:p>
            <a:r>
              <a:rPr lang="en-US" altLang="zh-TW" dirty="0"/>
              <a:t>(1)</a:t>
            </a:r>
            <a:r>
              <a:rPr lang="zh-TW" altLang="en-US" dirty="0"/>
              <a:t>喜歡親水活動，瞭解並重視其安全</a:t>
            </a:r>
            <a:r>
              <a:rPr lang="zh-TW" altLang="en-US" dirty="0" smtClean="0"/>
              <a:t>性</a:t>
            </a:r>
            <a:br>
              <a:rPr lang="zh-TW" altLang="en-US" dirty="0" smtClean="0"/>
            </a:br>
            <a:r>
              <a:rPr lang="en-US" altLang="zh-TW" dirty="0" smtClean="0"/>
              <a:t>(2)</a:t>
            </a:r>
            <a:r>
              <a:rPr lang="zh-TW" altLang="en-US" dirty="0"/>
              <a:t>具備從事水域休閒運動的相關</a:t>
            </a:r>
            <a:r>
              <a:rPr lang="zh-TW" altLang="en-US" dirty="0" smtClean="0"/>
              <a:t>知識技能</a:t>
            </a:r>
            <a:br>
              <a:rPr lang="zh-TW" altLang="en-US" dirty="0" smtClean="0"/>
            </a:br>
            <a:r>
              <a:rPr lang="en-US" altLang="zh-TW" dirty="0" smtClean="0"/>
              <a:t>(3)</a:t>
            </a:r>
            <a:r>
              <a:rPr lang="zh-TW" altLang="en-US" dirty="0"/>
              <a:t>參與</a:t>
            </a:r>
            <a:r>
              <a:rPr lang="zh-TW" altLang="en-US" dirty="0" smtClean="0"/>
              <a:t>海洋休閒活動</a:t>
            </a:r>
            <a:r>
              <a:rPr lang="zh-TW" altLang="en-US" dirty="0"/>
              <a:t>，熟練海洋求生</a:t>
            </a:r>
            <a:r>
              <a:rPr lang="zh-TW" altLang="en-US" dirty="0" smtClean="0"/>
              <a:t>技能</a:t>
            </a:r>
            <a:br>
              <a:rPr lang="zh-TW" altLang="en-US" dirty="0" smtClean="0"/>
            </a:br>
            <a:r>
              <a:rPr lang="en-US" altLang="zh-TW" dirty="0" smtClean="0"/>
              <a:t>(4)</a:t>
            </a:r>
            <a:r>
              <a:rPr lang="zh-TW" altLang="en-US" dirty="0"/>
              <a:t>瞭解沿海或河岸的環境與居民</a:t>
            </a:r>
            <a:r>
              <a:rPr lang="zh-TW" altLang="en-US" dirty="0" smtClean="0"/>
              <a:t>生活方式</a:t>
            </a:r>
            <a:br>
              <a:rPr lang="zh-TW" altLang="en-US" dirty="0" smtClean="0"/>
            </a:br>
            <a:r>
              <a:rPr lang="en-US" altLang="zh-TW" dirty="0" smtClean="0"/>
              <a:t>(5)</a:t>
            </a:r>
            <a:r>
              <a:rPr lang="zh-TW" altLang="en-US" dirty="0"/>
              <a:t>認識、參與安全的海洋生態</a:t>
            </a:r>
            <a:r>
              <a:rPr lang="zh-TW" altLang="en-US" dirty="0" smtClean="0"/>
              <a:t>旅遊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MG_0387.JPG"/>
          <p:cNvPicPr>
            <a:picLocks noChangeAspect="1"/>
          </p:cNvPicPr>
          <p:nvPr/>
        </p:nvPicPr>
        <p:blipFill>
          <a:blip r:embed="rId2">
            <a:lum bright="60000"/>
          </a:blip>
          <a:stretch>
            <a:fillRect/>
          </a:stretch>
        </p:blipFill>
        <p:spPr>
          <a:xfrm>
            <a:off x="0" y="-2406"/>
            <a:ext cx="9144000" cy="68628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海洋社會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7242" y="2457456"/>
            <a:ext cx="8229600" cy="3471874"/>
          </a:xfrm>
        </p:spPr>
        <p:txBody>
          <a:bodyPr/>
          <a:lstStyle/>
          <a:p>
            <a:r>
              <a:rPr lang="en-US" altLang="zh-TW" dirty="0"/>
              <a:t>(1)</a:t>
            </a:r>
            <a:r>
              <a:rPr lang="zh-TW" altLang="en-US" dirty="0"/>
              <a:t>認識家鄉或鄰近的水產相關</a:t>
            </a:r>
            <a:r>
              <a:rPr lang="zh-TW" altLang="en-US" dirty="0" smtClean="0"/>
              <a:t>職業</a:t>
            </a:r>
            <a:br>
              <a:rPr lang="zh-TW" altLang="en-US" dirty="0" smtClean="0"/>
            </a:br>
            <a:r>
              <a:rPr lang="en-US" altLang="zh-TW" dirty="0"/>
              <a:t>(2)</a:t>
            </a:r>
            <a:r>
              <a:rPr lang="zh-TW" altLang="en-US" dirty="0"/>
              <a:t>瞭解臺灣海洋資源開發的</a:t>
            </a:r>
            <a:r>
              <a:rPr lang="zh-TW" altLang="en-US" dirty="0" smtClean="0"/>
              <a:t>概況</a:t>
            </a:r>
            <a:br>
              <a:rPr lang="zh-TW" altLang="en-US" dirty="0" smtClean="0"/>
            </a:br>
            <a:r>
              <a:rPr lang="en-US" altLang="zh-TW" dirty="0"/>
              <a:t>(3)</a:t>
            </a:r>
            <a:r>
              <a:rPr lang="zh-TW" altLang="en-US" dirty="0"/>
              <a:t>體認臺灣是海洋國家，並強化臺灣海洋主權的</a:t>
            </a:r>
            <a:r>
              <a:rPr lang="zh-TW" altLang="en-US" dirty="0" smtClean="0"/>
              <a:t>意識</a:t>
            </a:r>
            <a:br>
              <a:rPr lang="zh-TW" altLang="en-US" dirty="0" smtClean="0"/>
            </a:br>
            <a:r>
              <a:rPr lang="en-US" altLang="zh-TW" dirty="0"/>
              <a:t>(4)</a:t>
            </a:r>
            <a:r>
              <a:rPr lang="zh-TW" altLang="en-US" dirty="0"/>
              <a:t>瞭解與日常生活相關的主要海洋</a:t>
            </a:r>
            <a:r>
              <a:rPr lang="zh-TW" altLang="en-US" dirty="0" smtClean="0"/>
              <a:t>法規</a:t>
            </a:r>
            <a:br>
              <a:rPr lang="zh-TW" altLang="en-US" dirty="0" smtClean="0"/>
            </a:br>
            <a:r>
              <a:rPr lang="en-US" altLang="zh-TW" dirty="0"/>
              <a:t>(5)</a:t>
            </a:r>
            <a:r>
              <a:rPr lang="zh-TW" altLang="en-US" dirty="0"/>
              <a:t>瞭解海洋各級</a:t>
            </a:r>
            <a:r>
              <a:rPr lang="zh-TW" altLang="en-US" dirty="0" smtClean="0"/>
              <a:t>產業的</a:t>
            </a:r>
            <a:r>
              <a:rPr lang="zh-TW" altLang="en-US" dirty="0"/>
              <a:t>結構與</a:t>
            </a:r>
            <a:r>
              <a:rPr lang="zh-TW" altLang="en-US" dirty="0" smtClean="0"/>
              <a:t>發展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ml0071.jpg"/>
          <p:cNvPicPr>
            <a:picLocks noChangeAspect="1"/>
          </p:cNvPicPr>
          <p:nvPr/>
        </p:nvPicPr>
        <p:blipFill>
          <a:blip r:embed="rId2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海洋文化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43142"/>
            <a:ext cx="8229600" cy="3971940"/>
          </a:xfrm>
        </p:spPr>
        <p:txBody>
          <a:bodyPr>
            <a:normAutofit/>
          </a:bodyPr>
          <a:lstStyle/>
          <a:p>
            <a:r>
              <a:rPr lang="en-US" altLang="zh-TW" dirty="0"/>
              <a:t>(1)</a:t>
            </a:r>
            <a:r>
              <a:rPr lang="zh-TW" altLang="en-US" dirty="0"/>
              <a:t>體認家鄉或鄰近水域變遷與生活的</a:t>
            </a:r>
            <a:r>
              <a:rPr lang="zh-TW" altLang="en-US" dirty="0" smtClean="0"/>
              <a:t>關係</a:t>
            </a:r>
            <a:br>
              <a:rPr lang="zh-TW" altLang="en-US" dirty="0" smtClean="0"/>
            </a:br>
            <a:r>
              <a:rPr lang="en-US" altLang="zh-TW" dirty="0"/>
              <a:t>(2)</a:t>
            </a:r>
            <a:r>
              <a:rPr lang="zh-TW" altLang="en-US" dirty="0"/>
              <a:t>認識臺灣開拓史與海洋的</a:t>
            </a:r>
            <a:r>
              <a:rPr lang="zh-TW" altLang="en-US" dirty="0" smtClean="0"/>
              <a:t>關係</a:t>
            </a:r>
            <a:br>
              <a:rPr lang="zh-TW" altLang="en-US" dirty="0" smtClean="0"/>
            </a:br>
            <a:r>
              <a:rPr lang="en-US" altLang="zh-TW" dirty="0" smtClean="0"/>
              <a:t>(3)</a:t>
            </a:r>
            <a:r>
              <a:rPr lang="zh-TW" altLang="en-US" dirty="0"/>
              <a:t>比較臺灣與其他國家海洋文化的</a:t>
            </a:r>
            <a:r>
              <a:rPr lang="zh-TW" altLang="en-US" dirty="0" smtClean="0"/>
              <a:t>差異</a:t>
            </a:r>
            <a:br>
              <a:rPr lang="zh-TW" altLang="en-US" dirty="0" smtClean="0"/>
            </a:br>
            <a:r>
              <a:rPr lang="en-US" altLang="zh-TW" dirty="0" smtClean="0"/>
              <a:t>(4)</a:t>
            </a:r>
            <a:r>
              <a:rPr lang="zh-TW" altLang="en-US" dirty="0"/>
              <a:t>能運用媒材與形式，從事以海洋為主題的藝術</a:t>
            </a:r>
            <a:r>
              <a:rPr lang="zh-TW" altLang="en-US" dirty="0" smtClean="0"/>
              <a:t>表現</a:t>
            </a:r>
            <a:br>
              <a:rPr lang="zh-TW" altLang="en-US" dirty="0" smtClean="0"/>
            </a:br>
            <a:r>
              <a:rPr lang="en-US" altLang="zh-TW" dirty="0" smtClean="0"/>
              <a:t>(5)</a:t>
            </a:r>
            <a:r>
              <a:rPr lang="zh-TW" altLang="en-US" dirty="0"/>
              <a:t>探索海洋民俗信仰與祭典之意義及其與社會發展之</a:t>
            </a:r>
            <a:r>
              <a:rPr lang="zh-TW" altLang="en-US" dirty="0" smtClean="0"/>
              <a:t>關係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160</Words>
  <Application>Microsoft Office PowerPoint</Application>
  <PresentationFormat>如螢幕大小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海洋教育</vt:lpstr>
      <vt:lpstr>你瞭解海洋嗎？  臺灣四面環海，是座典型的海島國家，內水(領海基線向陸地水域)及領海(領海基線向外12浬水域)水域面積廣達58,797平方公里，遠大於36,192平方公里陸域面積，然而民眾卻對於環抱四周的海洋相當陌生。</vt:lpstr>
      <vt:lpstr>你知道海洋的重要性嗎？   1.調節氣候和天氣 2.提供50%我們呼吸所需的氧氣 3.吸收多餘的碳 4.海洋孕育許多生物，供給人類食物、能源、醫藥的原料 5.海洋提供人類觀光休閒活動的場域 6.海洋是維持人類生活、經濟與環境永續發展的系統中心   </vt:lpstr>
      <vt:lpstr>誰破壞了海洋？</vt:lpstr>
      <vt:lpstr>      1.過度捕撈 2.垃圾成堆 3.海洋酸化 4.海洋汙染 5.棲地破壞 6.優養化、污染、有毒廢棄物、油污 7.外來種引入 </vt:lpstr>
      <vt:lpstr>保護海洋從教育開始</vt:lpstr>
      <vt:lpstr>海洋休閒</vt:lpstr>
      <vt:lpstr>海洋社會</vt:lpstr>
      <vt:lpstr>海洋文化</vt:lpstr>
      <vt:lpstr>海洋科學</vt:lpstr>
      <vt:lpstr>海洋資源</vt:lpstr>
      <vt:lpstr>環保小尖兵，由我來做起！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海洋教育</dc:title>
  <dc:creator>user</dc:creator>
  <cp:lastModifiedBy>user</cp:lastModifiedBy>
  <cp:revision>12</cp:revision>
  <dcterms:created xsi:type="dcterms:W3CDTF">2015-05-19T12:52:33Z</dcterms:created>
  <dcterms:modified xsi:type="dcterms:W3CDTF">2015-05-19T14:25:33Z</dcterms:modified>
</cp:coreProperties>
</file>